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55"/>
  </p:notesMasterIdLst>
  <p:handoutMasterIdLst>
    <p:handoutMasterId r:id="rId56"/>
  </p:handoutMasterIdLst>
  <p:sldIdLst>
    <p:sldId id="797" r:id="rId4"/>
    <p:sldId id="5448" r:id="rId5"/>
    <p:sldId id="5432" r:id="rId6"/>
    <p:sldId id="5526" r:id="rId7"/>
    <p:sldId id="5524" r:id="rId8"/>
    <p:sldId id="5531" r:id="rId9"/>
    <p:sldId id="5532" r:id="rId10"/>
    <p:sldId id="5533" r:id="rId11"/>
    <p:sldId id="5534" r:id="rId12"/>
    <p:sldId id="5535" r:id="rId13"/>
    <p:sldId id="5536" r:id="rId14"/>
    <p:sldId id="5537" r:id="rId15"/>
    <p:sldId id="5538" r:id="rId16"/>
    <p:sldId id="5456" r:id="rId17"/>
    <p:sldId id="5439" r:id="rId18"/>
    <p:sldId id="5539" r:id="rId19"/>
    <p:sldId id="5540" r:id="rId20"/>
    <p:sldId id="5496" r:id="rId21"/>
    <p:sldId id="5440" r:id="rId22"/>
    <p:sldId id="5545" r:id="rId23"/>
    <p:sldId id="5546" r:id="rId24"/>
    <p:sldId id="5562" r:id="rId25"/>
    <p:sldId id="5547" r:id="rId26"/>
    <p:sldId id="5549" r:id="rId27"/>
    <p:sldId id="5550" r:id="rId28"/>
    <p:sldId id="5551" r:id="rId29"/>
    <p:sldId id="5552" r:id="rId30"/>
    <p:sldId id="5553" r:id="rId31"/>
    <p:sldId id="5561" r:id="rId32"/>
    <p:sldId id="5548" r:id="rId33"/>
    <p:sldId id="5554" r:id="rId34"/>
    <p:sldId id="5555" r:id="rId35"/>
    <p:sldId id="5462" r:id="rId36"/>
    <p:sldId id="5441" r:id="rId37"/>
    <p:sldId id="5503" r:id="rId38"/>
    <p:sldId id="5528" r:id="rId39"/>
    <p:sldId id="5541" r:id="rId40"/>
    <p:sldId id="5542" r:id="rId41"/>
    <p:sldId id="5543" r:id="rId42"/>
    <p:sldId id="5525" r:id="rId43"/>
    <p:sldId id="5508" r:id="rId44"/>
    <p:sldId id="5544" r:id="rId45"/>
    <p:sldId id="5529" r:id="rId46"/>
    <p:sldId id="5521" r:id="rId47"/>
    <p:sldId id="5556" r:id="rId48"/>
    <p:sldId id="5557" r:id="rId49"/>
    <p:sldId id="5558" r:id="rId50"/>
    <p:sldId id="5530" r:id="rId51"/>
    <p:sldId id="5559" r:id="rId52"/>
    <p:sldId id="5560" r:id="rId53"/>
    <p:sldId id="5477" r:id="rId54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48"/>
            <p14:sldId id="5432"/>
            <p14:sldId id="5526"/>
            <p14:sldId id="5524"/>
            <p14:sldId id="5531"/>
            <p14:sldId id="5532"/>
            <p14:sldId id="5533"/>
            <p14:sldId id="5534"/>
            <p14:sldId id="5535"/>
            <p14:sldId id="5536"/>
            <p14:sldId id="5537"/>
            <p14:sldId id="5538"/>
            <p14:sldId id="5456"/>
            <p14:sldId id="5439"/>
            <p14:sldId id="5539"/>
            <p14:sldId id="5540"/>
            <p14:sldId id="5496"/>
            <p14:sldId id="5440"/>
            <p14:sldId id="5545"/>
            <p14:sldId id="5546"/>
            <p14:sldId id="5562"/>
            <p14:sldId id="5547"/>
            <p14:sldId id="5549"/>
            <p14:sldId id="5550"/>
            <p14:sldId id="5551"/>
            <p14:sldId id="5552"/>
            <p14:sldId id="5553"/>
            <p14:sldId id="5561"/>
            <p14:sldId id="5548"/>
            <p14:sldId id="5554"/>
            <p14:sldId id="5555"/>
            <p14:sldId id="5462"/>
            <p14:sldId id="5441"/>
            <p14:sldId id="5503"/>
            <p14:sldId id="5528"/>
            <p14:sldId id="5541"/>
            <p14:sldId id="5542"/>
            <p14:sldId id="5543"/>
            <p14:sldId id="5525"/>
            <p14:sldId id="5508"/>
            <p14:sldId id="5544"/>
            <p14:sldId id="5529"/>
            <p14:sldId id="5521"/>
            <p14:sldId id="5556"/>
            <p14:sldId id="5557"/>
            <p14:sldId id="5558"/>
            <p14:sldId id="5530"/>
            <p14:sldId id="5559"/>
            <p14:sldId id="5560"/>
            <p14:sldId id="54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4A4A4"/>
    <a:srgbClr val="3C3C3C"/>
    <a:srgbClr val="0062FF"/>
    <a:srgbClr val="6EA6FF"/>
    <a:srgbClr val="0530AD"/>
    <a:srgbClr val="F1C92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82"/>
    <p:restoredTop sz="96237"/>
  </p:normalViewPr>
  <p:slideViewPr>
    <p:cSldViewPr snapToGrid="0" snapToObjects="1">
      <p:cViewPr varScale="1">
        <p:scale>
          <a:sx n="105" d="100"/>
          <a:sy n="105" d="100"/>
        </p:scale>
        <p:origin x="32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MIME = </a:t>
            </a:r>
            <a:r>
              <a:rPr lang="en-GB" sz="2001" b="0" i="0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Multipurpose Internet Mail Extensions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9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dn/learning-area/master/html/multimedia-and-embedding/images-in-html/dinosaur_small.jpg" TargetMode="External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x.io/en" TargetMode="External"/><Relationship Id="rId2" Type="http://schemas.openxmlformats.org/officeDocument/2006/relationships/hyperlink" Target="https://careers.blizzard.com/global/en" TargetMode="External"/><Relationship Id="rId1" Type="http://schemas.openxmlformats.org/officeDocument/2006/relationships/slideLayout" Target="../slideLayouts/slideLayout8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n/learning-area/blob/gh-pages/html/multimedia-and-embedding/video-and-audio-content/poster.png" TargetMode="External"/><Relationship Id="rId2" Type="http://schemas.openxmlformats.org/officeDocument/2006/relationships/hyperlink" Target="https://github.com/mdn/learning-area/blob/gh-pages/html/multimedia-and-embedding/video-and-audio-content/rabbit320.webm" TargetMode="Externa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n/learning-area/blob/gh-pages/html/multimedia-and-embedding/video-and-audio-content/viper.mp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developer.mozilla.org/en-US/docs/Web/HTML/Element/iframe#attr-sandbox" TargetMode="External"/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" TargetMode="External"/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Multimedia_and_embedding/Responsive_images" TargetMode="External"/><Relationship Id="rId7" Type="http://schemas.openxmlformats.org/officeDocument/2006/relationships/image" Target="../media/image16.svg"/><Relationship Id="rId2" Type="http://schemas.openxmlformats.org/officeDocument/2006/relationships/hyperlink" Target="https://developer.mozilla.org/en-US/docs/Learn/HTML/Multimedia_and_embedding/Images_in_HTML" TargetMode="Externa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3.png"/><Relationship Id="rId5" Type="http://schemas.openxmlformats.org/officeDocument/2006/relationships/hyperlink" Target="https://developer.mozilla.org/en-US/docs/Learn/HTML/Multimedia_and_embedding/Other_embedding_technologies" TargetMode="External"/><Relationship Id="rId4" Type="http://schemas.openxmlformats.org/officeDocument/2006/relationships/hyperlink" Target="https://developer.mozilla.org/en-US/docs/Learn/HTML/Multimedia_and_embedding/Video_and_audio_conten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developer.mozilla.org/en-US/docs/Web/CSS/Replaced_element" TargetMode="External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Multimedia in HTML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05.07.2021.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Alternative text</a:t>
            </a:r>
          </a:p>
          <a:p>
            <a:endParaRPr lang="en-US" dirty="0"/>
          </a:p>
          <a:p>
            <a:r>
              <a:rPr lang="en-US" dirty="0"/>
              <a:t>Used to describe the image textually</a:t>
            </a:r>
          </a:p>
          <a:p>
            <a:endParaRPr lang="en-US" dirty="0"/>
          </a:p>
          <a:p>
            <a:r>
              <a:rPr lang="en-US" dirty="0"/>
              <a:t>It is used when image cannot be loaded, or it takes a long time to load it because of old internet connection</a:t>
            </a:r>
          </a:p>
          <a:p>
            <a:endParaRPr lang="en-US" dirty="0"/>
          </a:p>
          <a:p>
            <a:r>
              <a:rPr lang="en-US" dirty="0"/>
              <a:t>Helpful to visually impaired users, as screen reader reads 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0D31-9AB3-254F-8627-E35CED18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84" y="3750962"/>
            <a:ext cx="8066232" cy="1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Alternative text</a:t>
            </a:r>
          </a:p>
          <a:p>
            <a:endParaRPr lang="en-US" dirty="0"/>
          </a:p>
          <a:p>
            <a:r>
              <a:rPr lang="en-US" dirty="0"/>
              <a:t>If image used only for styling purposes, it is better to leave the “alt” empty</a:t>
            </a:r>
          </a:p>
          <a:p>
            <a:endParaRPr lang="en-US" dirty="0"/>
          </a:p>
          <a:p>
            <a:r>
              <a:rPr lang="en-US" dirty="0"/>
              <a:t>If image used inside a link, the link still has to have accessible link text, either inside the “a”, or as an “alt” on the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0D31-9AB3-254F-8627-E35CED18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84" y="3750962"/>
            <a:ext cx="8066232" cy="13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3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Width and height</a:t>
            </a:r>
          </a:p>
          <a:p>
            <a:endParaRPr lang="en-US" dirty="0"/>
          </a:p>
          <a:p>
            <a:r>
              <a:rPr lang="en-US" dirty="0"/>
              <a:t>Size can be specified via attributes.</a:t>
            </a:r>
          </a:p>
          <a:p>
            <a:endParaRPr lang="en-US" dirty="0"/>
          </a:p>
          <a:p>
            <a:r>
              <a:rPr lang="en-US" dirty="0"/>
              <a:t>If the image is not loaded, the browser will leave the “reserved” space for the image.</a:t>
            </a:r>
          </a:p>
          <a:p>
            <a:endParaRPr lang="en-US" dirty="0"/>
          </a:p>
          <a:p>
            <a:r>
              <a:rPr lang="en-US" dirty="0"/>
              <a:t>However, image size shouldn’t be restricted through HTML, but rather through CSS. We can mess up the aspect ratio or size, and then image looks wrong.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72BBC-77B9-D241-A75B-D1F5C8C0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460" y="3180002"/>
            <a:ext cx="6553886" cy="39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Title</a:t>
            </a:r>
          </a:p>
          <a:p>
            <a:endParaRPr lang="en-US" dirty="0"/>
          </a:p>
          <a:p>
            <a:r>
              <a:rPr lang="en-US" dirty="0"/>
              <a:t>Title can be added to image as for other elements, to provide further supporting information if needed.</a:t>
            </a:r>
          </a:p>
          <a:p>
            <a:endParaRPr lang="en-US" dirty="0"/>
          </a:p>
          <a:p>
            <a:r>
              <a:rPr lang="en-US" dirty="0"/>
              <a:t>Gives a tooltip on mouse hover.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50726-4A18-8A41-8458-030CDBB7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558" y="3057417"/>
            <a:ext cx="6292639" cy="41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7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1200" y="2575074"/>
            <a:ext cx="8229600" cy="6435725"/>
          </a:xfrm>
        </p:spPr>
        <p:txBody>
          <a:bodyPr/>
          <a:lstStyle/>
          <a:p>
            <a:r>
              <a:rPr lang="en-GB" sz="2700" i="1" dirty="0">
                <a:hlinkClick r:id="rId2"/>
              </a:rPr>
              <a:t>https://raw.githubusercontent.com/mdn/learning-area/master/html/multimedia-and-embedding/images-in-html/dinosaur_small.jpg</a:t>
            </a:r>
            <a:endParaRPr lang="en-GB" sz="2700" i="1" dirty="0"/>
          </a:p>
          <a:p>
            <a:endParaRPr lang="en-HR" sz="2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Add </a:t>
            </a:r>
            <a:r>
              <a:rPr lang="en-GB" dirty="0"/>
              <a:t>the following image</a:t>
            </a:r>
            <a:r>
              <a:rPr lang="en-GB" sz="2800" dirty="0"/>
              <a:t> to html file.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Describe the image with alternative text. If you misspell the image URL, verify the alternative text is shown.</a:t>
            </a:r>
            <a:br>
              <a:rPr lang="en-GB" sz="2800" dirty="0"/>
            </a:b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Add width and height to the image. </a:t>
            </a:r>
            <a:br>
              <a:rPr lang="en-GB" sz="2800" dirty="0"/>
            </a:br>
            <a:r>
              <a:rPr lang="en-GB" sz="2800" dirty="0"/>
              <a:t>Note: original size: 200x171</a:t>
            </a:r>
            <a:br>
              <a:rPr lang="en-GB" sz="2800" dirty="0"/>
            </a:b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Add the title to it.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7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and captions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6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and captions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are many ways to add a caption to the image</a:t>
            </a:r>
          </a:p>
          <a:p>
            <a:endParaRPr lang="en-US" dirty="0"/>
          </a:p>
          <a:p>
            <a:r>
              <a:rPr lang="en-US" dirty="0"/>
              <a:t>It contains the content we need, can be nicely </a:t>
            </a:r>
            <a:r>
              <a:rPr lang="en-US" dirty="0" err="1"/>
              <a:t>styleable</a:t>
            </a:r>
            <a:r>
              <a:rPr lang="en-US" dirty="0"/>
              <a:t> using CSS</a:t>
            </a:r>
          </a:p>
          <a:p>
            <a:endParaRPr lang="en-US" dirty="0"/>
          </a:p>
          <a:p>
            <a:r>
              <a:rPr lang="en-US" b="1" dirty="0"/>
              <a:t>But</a:t>
            </a:r>
            <a:r>
              <a:rPr lang="en-US" dirty="0"/>
              <a:t>, where is the connection between the caption and the image?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99924-D692-B94A-9679-47B89AED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39" y="2741633"/>
            <a:ext cx="6365921" cy="48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D810-59A1-AD42-BF41-BC612920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and captions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97C9D-8AA9-6845-B554-A9D77CB15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We should use &lt;figure&gt; and &lt;</a:t>
            </a:r>
            <a:r>
              <a:rPr lang="en-US" sz="2600" dirty="0" err="1"/>
              <a:t>figcaption</a:t>
            </a:r>
            <a:r>
              <a:rPr lang="en-US" sz="2600" dirty="0"/>
              <a:t>&gt; elements</a:t>
            </a:r>
          </a:p>
          <a:p>
            <a:endParaRPr lang="en-US" sz="2600" dirty="0"/>
          </a:p>
          <a:p>
            <a:r>
              <a:rPr lang="en-US" sz="2600" dirty="0"/>
              <a:t>They exist exactly for this purpose: to provide a semantic container for figures, and to clearly link the figure and the caption.</a:t>
            </a:r>
          </a:p>
          <a:p>
            <a:endParaRPr lang="en-US" sz="2600" dirty="0"/>
          </a:p>
          <a:p>
            <a:r>
              <a:rPr lang="en-US" sz="2600" dirty="0"/>
              <a:t>“caption” – benefits even the people who can see the image</a:t>
            </a:r>
          </a:p>
          <a:p>
            <a:r>
              <a:rPr lang="en-US" sz="2600" dirty="0"/>
              <a:t>“alt” – provides the description in case the image is not loaded</a:t>
            </a:r>
          </a:p>
          <a:p>
            <a:endParaRPr lang="en-US" sz="2600" dirty="0"/>
          </a:p>
          <a:p>
            <a:r>
              <a:rPr lang="en-US" sz="2600" dirty="0"/>
              <a:t>=&gt; They shouldn’t be the same content, as they both appear when the image is gone</a:t>
            </a:r>
          </a:p>
          <a:p>
            <a:endParaRPr lang="en-US" sz="2600" dirty="0"/>
          </a:p>
          <a:p>
            <a:r>
              <a:rPr lang="en-US" sz="2600" dirty="0"/>
              <a:t>Figure can contain other content except images, like code spinet, audio, video, or something else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9A9FC-CE8E-4A4E-8FF3-D59F10BA3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20D3-28D5-D24B-9159-594CC827B6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8161A-8A4F-EC4C-ACD4-0BA60675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EF263-3C17-AB47-AF42-BC6C3C0D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259" y="2915501"/>
            <a:ext cx="7454539" cy="44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9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1200" y="2575074"/>
            <a:ext cx="8229600" cy="6435725"/>
          </a:xfrm>
        </p:spPr>
        <p:txBody>
          <a:bodyPr/>
          <a:lstStyle/>
          <a:p>
            <a:pPr marL="514350" indent="-514350">
              <a:buAutoNum type="arabicPeriod"/>
            </a:pPr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Wrap the image from previous example into a figure.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Copy the text out of the “</a:t>
            </a:r>
            <a:r>
              <a:rPr lang="en-GB" dirty="0"/>
              <a:t>title” </a:t>
            </a:r>
            <a:r>
              <a:rPr lang="en-GB" sz="2800" dirty="0"/>
              <a:t>attribute as caption, and remove the “t</a:t>
            </a:r>
            <a:r>
              <a:rPr lang="en-GB" dirty="0"/>
              <a:t>itle” </a:t>
            </a:r>
            <a:r>
              <a:rPr lang="en-GB" sz="2800" dirty="0"/>
              <a:t>attribute.</a:t>
            </a:r>
            <a:endParaRPr lang="en-GB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5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Recap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Friday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Exercise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Images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Char char="-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[lunch break]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Audio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Video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Other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embedding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technologies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F05B1-1F54-A145-93F3-CA012E24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1273-3D85-8E40-86B3-9F56332BA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Images that work well on devices with different screen sizes or resolutions.</a:t>
            </a:r>
          </a:p>
          <a:p>
            <a:endParaRPr lang="en-US" dirty="0"/>
          </a:p>
          <a:p>
            <a:r>
              <a:rPr lang="en-US" dirty="0"/>
              <a:t>With them, we can show different images on different viewports.</a:t>
            </a:r>
          </a:p>
          <a:p>
            <a:endParaRPr lang="en-US" dirty="0"/>
          </a:p>
          <a:p>
            <a:r>
              <a:rPr lang="en-US" dirty="0"/>
              <a:t>This also helps us with performance optimization, as we won’t load large image on mobile phones.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CE035-B742-6742-9511-C6FA4CD0F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0E778-4AC2-A445-8BED-B2B7ECB33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FCB93-AC99-A547-A775-E58B701CF4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4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F05B1-1F54-A145-93F3-CA012E24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B1273-3D85-8E40-86B3-9F56332BA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 them, we solve two problems:</a:t>
            </a:r>
          </a:p>
          <a:p>
            <a:endParaRPr lang="en-US" dirty="0"/>
          </a:p>
          <a:p>
            <a:r>
              <a:rPr lang="en-US" i="1" dirty="0"/>
              <a:t>Resolution switching </a:t>
            </a:r>
            <a:r>
              <a:rPr lang="en-US" dirty="0"/>
              <a:t>– serving small images to narrow screen devices as they don’t need huge images like desktop. Additionally, we can serve different resolution images to high/low density screens</a:t>
            </a:r>
          </a:p>
          <a:p>
            <a:endParaRPr lang="en-US" i="1" dirty="0"/>
          </a:p>
          <a:p>
            <a:r>
              <a:rPr lang="en-US" i="1" dirty="0"/>
              <a:t>Art direction </a:t>
            </a:r>
            <a:r>
              <a:rPr lang="en-US" dirty="0"/>
              <a:t>– displaying different image for different screens, focusing on the important part of image, rather than just changing the resolution of image</a:t>
            </a:r>
            <a:endParaRPr lang="en-US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CE035-B742-6742-9511-C6FA4CD0F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0E778-4AC2-A445-8BED-B2B7ECB33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FCB93-AC99-A547-A775-E58B701CF4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7DFB-8397-554E-8244-EBF018F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D4FAF-FF61-EF43-BF08-91E498CCF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E7B8A-7985-9442-A3D3-107E3508DC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6F7B-4E78-7E45-B5ED-CF7699277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2C7A-CDA4-8241-9BBF-DA9AAAC23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2" descr="Our example site as viewed on a wide screen - here the first image works ok, as it is big enough to see the detail in the center.">
            <a:extLst>
              <a:ext uri="{FF2B5EF4-FFF2-40B4-BE49-F238E27FC236}">
                <a16:creationId xmlns:a16="http://schemas.microsoft.com/office/drawing/2014/main" id="{1CE661A1-88DF-AA43-8986-D8AF8EC3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8" y="2632899"/>
            <a:ext cx="8131782" cy="64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ur example site as viewed on a narrow screen; the first image has shrunk to the point where it is hard to make out the detail on it.">
            <a:extLst>
              <a:ext uri="{FF2B5EF4-FFF2-40B4-BE49-F238E27FC236}">
                <a16:creationId xmlns:a16="http://schemas.microsoft.com/office/drawing/2014/main" id="{EE8015C0-AABF-C043-8B15-6017554E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528" y="887412"/>
            <a:ext cx="3796868" cy="94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499D2D-C326-624C-B749-44DBBF6D2D38}"/>
              </a:ext>
            </a:extLst>
          </p:cNvPr>
          <p:cNvSpPr txBox="1">
            <a:spLocks/>
          </p:cNvSpPr>
          <p:nvPr/>
        </p:nvSpPr>
        <p:spPr>
          <a:xfrm>
            <a:off x="457200" y="9101830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Source:</a:t>
            </a:r>
            <a:r>
              <a:rPr lang="en-US" dirty="0"/>
              <a:t> 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-US/docs/Learn/HTML/</a:t>
            </a:r>
            <a:r>
              <a:rPr lang="en-US" dirty="0" err="1"/>
              <a:t>Multimedia_and_embedding</a:t>
            </a:r>
            <a:r>
              <a:rPr lang="en-US" dirty="0"/>
              <a:t>/</a:t>
            </a:r>
            <a:r>
              <a:rPr lang="en-US" dirty="0" err="1"/>
              <a:t>Responsive_images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0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display identical image content, just larger (or smaller), depending on the screen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0AF40-669D-C746-B5B6-5CD21DC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0" y="5097416"/>
            <a:ext cx="7759700" cy="13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9144000" cy="643572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srcset</a:t>
            </a:r>
            <a:r>
              <a:rPr lang="en-US" dirty="0"/>
              <a:t>” and “sizes” attributes</a:t>
            </a:r>
          </a:p>
          <a:p>
            <a:endParaRPr lang="en-US" dirty="0"/>
          </a:p>
          <a:p>
            <a:r>
              <a:rPr lang="en-US" b="1" dirty="0" err="1"/>
              <a:t>srcset</a:t>
            </a:r>
            <a:endParaRPr lang="en-US" dirty="0"/>
          </a:p>
          <a:p>
            <a:r>
              <a:rPr lang="en-US" dirty="0"/>
              <a:t>Defines the set of images we allow browser to choose between, and the size each image is.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image filename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space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itchFamily="2" charset="2"/>
              </a:rPr>
              <a:t></a:t>
            </a:r>
          </a:p>
          <a:p>
            <a:pPr marL="514350" indent="-514350">
              <a:buAutoNum type="arabicPeriod"/>
            </a:pPr>
            <a:r>
              <a:rPr lang="en-US" dirty="0">
                <a:sym typeface="Wingdings" pitchFamily="2" charset="2"/>
              </a:rPr>
              <a:t>image’s width in pixels (note the usage of “w” unit)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E86F4-69BB-4F41-B621-644CC82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723" y="3783806"/>
            <a:ext cx="6490554" cy="40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8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9144000" cy="643572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srcset</a:t>
            </a:r>
            <a:r>
              <a:rPr lang="en-US" dirty="0"/>
              <a:t>” and “sizes” attributes</a:t>
            </a:r>
          </a:p>
          <a:p>
            <a:endParaRPr lang="en-US" dirty="0"/>
          </a:p>
          <a:p>
            <a:r>
              <a:rPr lang="en-US" b="1" dirty="0"/>
              <a:t>sizes</a:t>
            </a:r>
            <a:endParaRPr lang="en-US" dirty="0"/>
          </a:p>
          <a:p>
            <a:r>
              <a:rPr lang="en-US" dirty="0"/>
              <a:t>Defines the set of media queries and indicated which image size would be the best to choose.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media query (when the viewport is of that width)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space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itchFamily="2" charset="2"/>
              </a:rPr>
              <a:t></a:t>
            </a:r>
          </a:p>
          <a:p>
            <a:pPr marL="514350" indent="-514350">
              <a:buAutoNum type="arabicPeriod"/>
            </a:pPr>
            <a:r>
              <a:rPr lang="en-US" dirty="0">
                <a:sym typeface="Wingdings" pitchFamily="2" charset="2"/>
              </a:rPr>
              <a:t>the </a:t>
            </a:r>
            <a:r>
              <a:rPr lang="en-US" i="1" dirty="0">
                <a:sym typeface="Wingdings" pitchFamily="2" charset="2"/>
              </a:rPr>
              <a:t>width</a:t>
            </a:r>
            <a:r>
              <a:rPr lang="en-US" dirty="0">
                <a:sym typeface="Wingdings" pitchFamily="2" charset="2"/>
              </a:rPr>
              <a:t> of the slot the image will fill when the media query is true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E86F4-69BB-4F41-B621-644CC82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723" y="3783806"/>
            <a:ext cx="6490554" cy="40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9144000" cy="643572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srcset</a:t>
            </a:r>
            <a:r>
              <a:rPr lang="en-US" dirty="0"/>
              <a:t>” and “sizes” attributes</a:t>
            </a:r>
          </a:p>
          <a:p>
            <a:endParaRPr lang="en-US" dirty="0"/>
          </a:p>
          <a:p>
            <a:r>
              <a:rPr lang="en-US" b="1" dirty="0"/>
              <a:t>What browser does?</a:t>
            </a:r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Look at its device width</a:t>
            </a:r>
          </a:p>
          <a:p>
            <a:pPr marL="514350" indent="-514350">
              <a:buAutoNum type="arabicPeriod"/>
            </a:pPr>
            <a:r>
              <a:rPr lang="en-US" dirty="0"/>
              <a:t>Work our which media query in the sizes list is the first that is true</a:t>
            </a:r>
          </a:p>
          <a:p>
            <a:pPr marL="514350" indent="-514350">
              <a:buAutoNum type="arabicPeriod"/>
            </a:pPr>
            <a:r>
              <a:rPr lang="en-US" dirty="0"/>
              <a:t>Look at the slot size of same media query</a:t>
            </a:r>
          </a:p>
          <a:p>
            <a:pPr marL="514350" indent="-514350">
              <a:buAutoNum type="arabicPeriod"/>
            </a:pPr>
            <a:r>
              <a:rPr lang="en-US" dirty="0"/>
              <a:t>Load the image referenced in the </a:t>
            </a:r>
            <a:r>
              <a:rPr lang="en-US" i="1" dirty="0" err="1"/>
              <a:t>srcset</a:t>
            </a:r>
            <a:r>
              <a:rPr lang="en-US" dirty="0"/>
              <a:t> that has the same size as the slot, or first bigger one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E86F4-69BB-4F41-B621-644CC82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723" y="3783806"/>
            <a:ext cx="6490554" cy="40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5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1200" y="2575074"/>
            <a:ext cx="8229600" cy="6435725"/>
          </a:xfrm>
        </p:spPr>
        <p:txBody>
          <a:bodyPr/>
          <a:lstStyle/>
          <a:p>
            <a:r>
              <a:rPr lang="en-HR" dirty="0"/>
              <a:t>Note: add </a:t>
            </a:r>
            <a:r>
              <a:rPr lang="en-GB" dirty="0"/>
              <a:t>the following styles to your HTML, so that it's easier to check correct images: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img</a:t>
            </a:r>
            <a:r>
              <a:rPr lang="en-GB" dirty="0"/>
              <a:t> {</a:t>
            </a:r>
            <a:br>
              <a:rPr lang="en-GB" dirty="0"/>
            </a:br>
            <a:r>
              <a:rPr lang="en-GB" dirty="0"/>
              <a:t>    width: 100%;</a:t>
            </a:r>
            <a:br>
              <a:rPr lang="en-GB" dirty="0"/>
            </a:br>
            <a:r>
              <a:rPr lang="en-GB" dirty="0"/>
              <a:t>}</a:t>
            </a:r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file which will hold a blog post containing an image. We want to show the image in same way, but just with different sizes on different viewports, in order to save network traffic. 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Viewport definitions: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640px - load the image-</a:t>
            </a:r>
            <a:r>
              <a:rPr lang="en-GB" sz="2800" dirty="0" err="1"/>
              <a:t>xs.png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1024px - load the image-</a:t>
            </a:r>
            <a:r>
              <a:rPr lang="en-GB" sz="2800" dirty="0" err="1"/>
              <a:t>sm.png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1400px - load the image-</a:t>
            </a:r>
            <a:r>
              <a:rPr lang="en-GB" sz="2800" dirty="0" err="1"/>
              <a:t>l.png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6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6CA-4E9F-EB49-BF3C-94F4EA08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EACED-1AA8-624E-8832-15B7CE9F0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470" cy="6435725"/>
          </a:xfrm>
        </p:spPr>
        <p:txBody>
          <a:bodyPr/>
          <a:lstStyle/>
          <a:p>
            <a:r>
              <a:rPr lang="en-US" dirty="0"/>
              <a:t>Multiple resolutions, same real-world size on the screen</a:t>
            </a:r>
          </a:p>
          <a:p>
            <a:endParaRPr lang="en-US" dirty="0"/>
          </a:p>
          <a:p>
            <a:r>
              <a:rPr lang="en-US" dirty="0"/>
              <a:t>“sizes” is not needed</a:t>
            </a:r>
          </a:p>
          <a:p>
            <a:endParaRPr lang="en-US" dirty="0"/>
          </a:p>
          <a:p>
            <a:r>
              <a:rPr lang="en-US" dirty="0"/>
              <a:t>Browser works out the resolution based on the screen resolution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392A-85F3-2144-8371-1173FA7320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FE1F0-93BE-D046-8262-B35F5CEFB6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A2BF2-293B-CB41-ADEB-93212A6A7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F17-2328-424C-9CAF-EF7D0526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80" y="2574925"/>
            <a:ext cx="6500440" cy="3725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4B1F4-D544-B343-936F-1B568719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50" y="6506587"/>
            <a:ext cx="3644900" cy="22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5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E903-2F3B-0F47-94C6-86D5C13C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F75AD-5901-0B46-8AC4-B56AD9DFFA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72304-C037-1A4C-A083-17DE02798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12FB2-0EE7-8F46-A5E7-599D2EB09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93A4B-2589-5645-A01E-D6459CD80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 descr="Our example site as viewed on a wide screen - here the first image works ok, as it is big enough to see the detail in the center.">
            <a:extLst>
              <a:ext uri="{FF2B5EF4-FFF2-40B4-BE49-F238E27FC236}">
                <a16:creationId xmlns:a16="http://schemas.microsoft.com/office/drawing/2014/main" id="{EC23974C-0837-E04D-8812-5DE4764B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8" y="2632899"/>
            <a:ext cx="8131782" cy="64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r example site as viewed on a narrow screen with the picture element used to switch the first image to a portrait close up of the detail, making it a lot more useful on a narrow screen">
            <a:extLst>
              <a:ext uri="{FF2B5EF4-FFF2-40B4-BE49-F238E27FC236}">
                <a16:creationId xmlns:a16="http://schemas.microsoft.com/office/drawing/2014/main" id="{19E7D660-D15C-724D-A1B7-5B710F82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26" y="1798287"/>
            <a:ext cx="3659747" cy="812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1B0315-E599-B345-AECE-9B3DA8565888}"/>
              </a:ext>
            </a:extLst>
          </p:cNvPr>
          <p:cNvSpPr txBox="1">
            <a:spLocks/>
          </p:cNvSpPr>
          <p:nvPr/>
        </p:nvSpPr>
        <p:spPr>
          <a:xfrm>
            <a:off x="457200" y="9101830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Source:</a:t>
            </a:r>
            <a:r>
              <a:rPr lang="en-US" dirty="0"/>
              <a:t> 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-US/docs/Learn/HTML/</a:t>
            </a:r>
            <a:r>
              <a:rPr lang="en-US" dirty="0" err="1"/>
              <a:t>Multimedia_and_embedding</a:t>
            </a:r>
            <a:r>
              <a:rPr lang="en-US" dirty="0"/>
              <a:t>/</a:t>
            </a:r>
            <a:r>
              <a:rPr lang="en-US" dirty="0" err="1"/>
              <a:t>Responsive_images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0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Friday Exercise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0C0-A66A-0549-9715-5CB17F47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766D8-E77A-D946-BF7D-155D1C4AB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want to display different image content, depending on the screen size.</a:t>
            </a:r>
          </a:p>
          <a:p>
            <a:endParaRPr lang="en-US" dirty="0"/>
          </a:p>
          <a:p>
            <a:r>
              <a:rPr lang="en-US" dirty="0"/>
              <a:t>For this, we can use &lt;picture&gt; element.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A1039-9B72-B54D-BC21-3CED94F72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7CC8-3F0B-BB4D-931B-0CF877736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D563D-72ED-CB4A-B682-BE4EBA8F3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8606E-52CE-784C-A736-8C4FFF19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0" y="5097416"/>
            <a:ext cx="7759700" cy="13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4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0C0-A66A-0549-9715-5CB17F47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766D8-E77A-D946-BF7D-155D1C4AB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&lt;picture&gt;</a:t>
            </a:r>
          </a:p>
          <a:p>
            <a:endParaRPr lang="en-US" b="1" dirty="0"/>
          </a:p>
          <a:p>
            <a:r>
              <a:rPr lang="en-US" dirty="0"/>
              <a:t>Wrapper element that contains:</a:t>
            </a:r>
          </a:p>
          <a:p>
            <a:r>
              <a:rPr lang="en-US" dirty="0"/>
              <a:t>	- several &lt;source&gt; elements, which provide different sources.</a:t>
            </a:r>
          </a:p>
          <a:p>
            <a:r>
              <a:rPr lang="en-US" dirty="0"/>
              <a:t>	- &lt;</a:t>
            </a:r>
            <a:r>
              <a:rPr lang="en-US" dirty="0" err="1"/>
              <a:t>img</a:t>
            </a:r>
            <a:r>
              <a:rPr lang="en-US" dirty="0"/>
              <a:t>&gt; element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A1039-9B72-B54D-BC21-3CED94F72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7CC8-3F0B-BB4D-931B-0CF877736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D563D-72ED-CB4A-B682-BE4EBA8F3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49391-2252-5B48-9711-8674FB71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0" y="2918409"/>
            <a:ext cx="8826500" cy="44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0C0-A66A-0549-9715-5CB17F47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766D8-E77A-D946-BF7D-155D1C4AB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&lt;source&gt;</a:t>
            </a:r>
          </a:p>
          <a:p>
            <a:endParaRPr lang="en-US" b="1" dirty="0"/>
          </a:p>
          <a:p>
            <a:r>
              <a:rPr lang="en-US" dirty="0"/>
              <a:t>Element that represents a different sources.</a:t>
            </a:r>
          </a:p>
          <a:p>
            <a:endParaRPr lang="en-US" dirty="0"/>
          </a:p>
          <a:p>
            <a:r>
              <a:rPr lang="en-US" dirty="0"/>
              <a:t>Attributes:</a:t>
            </a:r>
          </a:p>
          <a:p>
            <a:r>
              <a:rPr lang="en-US" dirty="0"/>
              <a:t>	- “media” – media query, based on which browser decides which resource to load</a:t>
            </a:r>
          </a:p>
          <a:p>
            <a:r>
              <a:rPr lang="en-US" dirty="0"/>
              <a:t>	- “</a:t>
            </a:r>
            <a:r>
              <a:rPr lang="en-US" dirty="0" err="1"/>
              <a:t>srcset</a:t>
            </a:r>
            <a:r>
              <a:rPr lang="en-US" dirty="0"/>
              <a:t>” – path to the 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&gt; </a:t>
            </a:r>
            <a:r>
              <a:rPr lang="en-US" dirty="0"/>
              <a:t>has to be provided at last, as it provides a default case that applies when none of the media queries are valid.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A1039-9B72-B54D-BC21-3CED94F72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7CC8-3F0B-BB4D-931B-0CF877736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D563D-72ED-CB4A-B682-BE4EBA8F3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49391-2252-5B48-9711-8674FB71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0" y="2918409"/>
            <a:ext cx="8826500" cy="44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7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To the previous exercise, add additional image. This time, we want to present a different image (with different aspect ratios) for different viewports: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640px - load the picture-</a:t>
            </a:r>
            <a:r>
              <a:rPr lang="en-GB" sz="2800" dirty="0" err="1"/>
              <a:t>xs.jpg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1024px - load the picture-</a:t>
            </a:r>
            <a:r>
              <a:rPr lang="en-GB" sz="2800" dirty="0" err="1"/>
              <a:t>sm.jpg</a:t>
            </a:r>
            <a:br>
              <a:rPr lang="en-GB" sz="2800" dirty="0"/>
            </a:br>
            <a:r>
              <a:rPr lang="en-GB" sz="2800" dirty="0"/>
              <a:t>   </a:t>
            </a:r>
            <a:r>
              <a:rPr lang="en-GB" dirty="0"/>
              <a:t> - </a:t>
            </a:r>
            <a:r>
              <a:rPr lang="en-GB" sz="2800" dirty="0"/>
              <a:t>1400px - load the picture-</a:t>
            </a:r>
            <a:r>
              <a:rPr lang="en-GB" sz="2800" dirty="0" err="1"/>
              <a:t>l.jpg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26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4248EE-230C-D546-BC8E-7F17AE7D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B6FD19-E35F-B847-9267-E0DAF597C0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Before a standard, video and/or audio could be embedded on a web page using plugin-based technologies, like “Flash” or “Silverlight”.</a:t>
            </a:r>
          </a:p>
          <a:p>
            <a:endParaRPr lang="en-US" dirty="0"/>
          </a:p>
          <a:p>
            <a:r>
              <a:rPr lang="en-US" dirty="0"/>
              <a:t>This worked ok-</a:t>
            </a:r>
            <a:r>
              <a:rPr lang="en-US" dirty="0" err="1"/>
              <a:t>ish</a:t>
            </a:r>
            <a:r>
              <a:rPr lang="en-US" dirty="0"/>
              <a:t>, but also had number of problems with compatibility.</a:t>
            </a:r>
          </a:p>
          <a:p>
            <a:endParaRPr lang="en-US" dirty="0"/>
          </a:p>
          <a:p>
            <a:r>
              <a:rPr lang="en-US" dirty="0"/>
              <a:t>Fortunately, in the HTML 5 specification, we got &lt;video&gt; and &lt;audio&gt; attributes support.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9295A-38F9-CB40-9F8A-BF15C7538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4402F-FC09-864A-B3C2-501C81F74B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D2E1F-E211-0942-8745-03388A4FCD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14DB972-46DB-1547-AAB1-39E5F20EA48B}"/>
              </a:ext>
            </a:extLst>
          </p:cNvPr>
          <p:cNvSpPr txBox="1">
            <a:spLocks/>
          </p:cNvSpPr>
          <p:nvPr/>
        </p:nvSpPr>
        <p:spPr>
          <a:xfrm>
            <a:off x="9736609" y="8589751"/>
            <a:ext cx="7056223" cy="4043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Source: https://</a:t>
            </a:r>
            <a:r>
              <a:rPr lang="en-US" dirty="0" err="1"/>
              <a:t>www.howtogeek.com</a:t>
            </a:r>
            <a:r>
              <a:rPr lang="en-US" dirty="0"/>
              <a:t>/707830/how-to-use-adobe-flash-in-2021-and-beyond/</a:t>
            </a:r>
          </a:p>
        </p:txBody>
      </p:sp>
      <p:pic>
        <p:nvPicPr>
          <p:cNvPr id="2050" name="Picture 2" descr="How to Use Adobe Flash in 2021 and Beyond">
            <a:extLst>
              <a:ext uri="{FF2B5EF4-FFF2-40B4-BE49-F238E27FC236}">
                <a16:creationId xmlns:a16="http://schemas.microsoft.com/office/drawing/2014/main" id="{454F8B5A-6480-2F4A-A78F-AEE2790F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23" y="4050591"/>
            <a:ext cx="6489553" cy="348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4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08B52D-4EDF-7343-8E74-73DF84DB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DEBEB-B012-2440-9416-395737697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b="1" dirty="0"/>
              <a:t>video</a:t>
            </a:r>
            <a:r>
              <a:rPr lang="en-US" dirty="0"/>
              <a:t>&gt; element allows us to embed a video very easily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1" dirty="0" err="1"/>
              <a:t>src</a:t>
            </a:r>
            <a:r>
              <a:rPr lang="en-US" dirty="0"/>
              <a:t>” – similar as for the images, contains a path to the video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1" dirty="0"/>
              <a:t>controls</a:t>
            </a:r>
            <a:r>
              <a:rPr lang="en-US" dirty="0"/>
              <a:t>” – in order to show the video controls, the attribute has to be specified. Alternative is to build an own interface using JavaScript.</a:t>
            </a:r>
          </a:p>
          <a:p>
            <a:endParaRPr lang="en-US" dirty="0"/>
          </a:p>
          <a:p>
            <a:r>
              <a:rPr lang="en-US" dirty="0"/>
              <a:t>“&lt;p&gt;” inside the video is the </a:t>
            </a:r>
            <a:r>
              <a:rPr lang="en-US" b="1" i="1" dirty="0"/>
              <a:t>fallback content</a:t>
            </a:r>
            <a:r>
              <a:rPr lang="en-US" b="1" dirty="0"/>
              <a:t>  </a:t>
            </a:r>
            <a:r>
              <a:rPr lang="en-US" dirty="0"/>
              <a:t>that will be displayed if the browser does not support &lt;video&gt;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836856-2DE8-9445-9A96-0E2C96F01B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BED7C-89DD-1A47-B61E-AE4B3B086B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82052-0110-BD43-A13F-A1C794F6E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66ADD-097E-7642-8FD5-B90FDECA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040" y="3124886"/>
            <a:ext cx="8325919" cy="20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08B52D-4EDF-7343-8E74-73DF84DB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formats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DEBEB-B012-2440-9416-395737697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Different browsers support different video (and audio) formats.</a:t>
            </a:r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US" b="1" dirty="0"/>
              <a:t>&lt;source&gt; </a:t>
            </a:r>
            <a:r>
              <a:rPr lang="en-US" dirty="0"/>
              <a:t>element inside to provide different formats.</a:t>
            </a:r>
          </a:p>
          <a:p>
            <a:endParaRPr lang="en-US" dirty="0"/>
          </a:p>
          <a:p>
            <a:r>
              <a:rPr lang="en-US" dirty="0"/>
              <a:t>“type” attribute is optional, but it is a good practice to include it, as it helps browsers to understand the </a:t>
            </a:r>
            <a:r>
              <a:rPr lang="en-US" i="1" dirty="0"/>
              <a:t>MIME type </a:t>
            </a:r>
            <a:r>
              <a:rPr lang="en-US" dirty="0"/>
              <a:t>of the file specified.</a:t>
            </a:r>
            <a:endParaRPr lang="en-US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836856-2DE8-9445-9A96-0E2C96F01B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BED7C-89DD-1A47-B61E-AE4B3B086B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82052-0110-BD43-A13F-A1C794F6E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F1D78-7D4A-C240-A92E-6A81FBF1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781" y="2575981"/>
            <a:ext cx="8411176" cy="26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6462-2499-DC45-A7AC-8C490A9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FB529-7423-1F49-A260-8E78193C8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width</a:t>
            </a:r>
            <a:r>
              <a:rPr lang="en-US" dirty="0"/>
              <a:t>, </a:t>
            </a:r>
            <a:r>
              <a:rPr lang="en-US" b="1" dirty="0"/>
              <a:t>height</a:t>
            </a:r>
            <a:r>
              <a:rPr lang="en-US" dirty="0"/>
              <a:t> – control the video size</a:t>
            </a:r>
          </a:p>
          <a:p>
            <a:r>
              <a:rPr lang="en-US" dirty="0" err="1"/>
              <a:t>autoplay</a:t>
            </a:r>
            <a:r>
              <a:rPr lang="en-US" dirty="0"/>
              <a:t> – starts the video after initial load</a:t>
            </a:r>
          </a:p>
          <a:p>
            <a:endParaRPr lang="en-US" dirty="0"/>
          </a:p>
          <a:p>
            <a:r>
              <a:rPr lang="en-US" b="1" dirty="0"/>
              <a:t>loop</a:t>
            </a:r>
            <a:r>
              <a:rPr lang="en-US" dirty="0"/>
              <a:t> – </a:t>
            </a:r>
            <a:r>
              <a:rPr lang="en-US" dirty="0" err="1"/>
              <a:t>vido</a:t>
            </a:r>
            <a:r>
              <a:rPr lang="en-US" dirty="0"/>
              <a:t> plays from start once it’s finished</a:t>
            </a:r>
          </a:p>
          <a:p>
            <a:endParaRPr lang="en-US" dirty="0"/>
          </a:p>
          <a:p>
            <a:r>
              <a:rPr lang="en-US" b="1" dirty="0"/>
              <a:t>muted</a:t>
            </a:r>
            <a:r>
              <a:rPr lang="en-US" dirty="0"/>
              <a:t> – video plays with sound turned off</a:t>
            </a:r>
          </a:p>
          <a:p>
            <a:endParaRPr lang="en-US" dirty="0"/>
          </a:p>
          <a:p>
            <a:r>
              <a:rPr lang="en-US" b="1" dirty="0"/>
              <a:t>poster</a:t>
            </a:r>
            <a:r>
              <a:rPr lang="en-US" dirty="0"/>
              <a:t> – the URL of image which is displayed before the video is played</a:t>
            </a:r>
          </a:p>
          <a:p>
            <a:endParaRPr lang="en-US" dirty="0"/>
          </a:p>
          <a:p>
            <a:r>
              <a:rPr lang="en-US" b="1" dirty="0"/>
              <a:t>preload</a:t>
            </a:r>
            <a:r>
              <a:rPr lang="en-US" dirty="0"/>
              <a:t> – buffering large files</a:t>
            </a:r>
          </a:p>
          <a:p>
            <a:r>
              <a:rPr lang="en-US" dirty="0"/>
              <a:t>	none – does not buffer the file</a:t>
            </a:r>
          </a:p>
          <a:p>
            <a:r>
              <a:rPr lang="en-US" dirty="0"/>
              <a:t>	auto – buffers the file</a:t>
            </a:r>
          </a:p>
          <a:p>
            <a:r>
              <a:rPr lang="en-US" dirty="0"/>
              <a:t>	metadata – buffers only the metadata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4436C-8014-AB46-9FF1-CE8BA35F3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8C68-3768-A84C-A1ED-09E8371E6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9C931-5AE8-3C42-AE17-5BE71856B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8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198-9087-BF40-A816-8B11330F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exercise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837B13-371D-E94C-A92A-4265D4717E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FB04F-8F7C-624A-85D3-32A111334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F011-090A-2540-A3BF-5BBD73428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35A0EA38-8AA4-5649-8CDE-E84D6932AA74}"/>
              </a:ext>
            </a:extLst>
          </p:cNvPr>
          <p:cNvSpPr txBox="1"/>
          <p:nvPr/>
        </p:nvSpPr>
        <p:spPr>
          <a:xfrm>
            <a:off x="457066" y="2632871"/>
            <a:ext cx="17373600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Go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over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blizzard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careers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create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structural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outline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using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1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URL: </a:t>
            </a:r>
            <a:r>
              <a:rPr lang="en-GB" dirty="0">
                <a:hlinkClick r:id="rId2"/>
              </a:rPr>
              <a:t>https://careers.blizzard.com/global/en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AutoNum type="arabicPeriod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Go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over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the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ecx.io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create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structural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outline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using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lvl="1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URL: </a:t>
            </a:r>
            <a:r>
              <a:rPr lang="en-GB" dirty="0">
                <a:hlinkClick r:id="rId3"/>
              </a:rPr>
              <a:t>https://www.ecx.io/en</a:t>
            </a: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AutoNum type="arabicPeriod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marL="45720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FontTx/>
              <a:buAutoNum type="arabicPeriod"/>
            </a:pP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Pick a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website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of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your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choice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,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and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create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a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structural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outline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using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semantic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4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elements</a:t>
            </a:r>
            <a:r>
              <a:rPr lang="de-DE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.</a:t>
            </a:r>
          </a:p>
          <a:p>
            <a:pPr marL="457200" lvl="0" indent="-45720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7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1200" y="2575074"/>
            <a:ext cx="8229600" cy="6435725"/>
          </a:xfrm>
        </p:spPr>
        <p:txBody>
          <a:bodyPr/>
          <a:lstStyle/>
          <a:p>
            <a:r>
              <a:rPr lang="en-GB" dirty="0"/>
              <a:t>Video: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https://github.com/mdn/learning-area/blob/gh-pages/html/multimedia-and-embedding/video-and-audio-content/rabbit320.webm</a:t>
            </a:r>
            <a:endParaRPr lang="en-GB" dirty="0"/>
          </a:p>
          <a:p>
            <a:endParaRPr lang="en-GB" dirty="0"/>
          </a:p>
          <a:p>
            <a:r>
              <a:rPr lang="en-GB" dirty="0"/>
              <a:t>Poster: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https://github.com/mdn/learning-area/blob/gh-pages/html/multimedia-and-embedding/video-and-audio-content/poster.png</a:t>
            </a:r>
            <a:endParaRPr lang="en-GB" dirty="0"/>
          </a:p>
          <a:p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1. Include the following video to your page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dirty="0"/>
              <a:t>- </a:t>
            </a:r>
            <a:r>
              <a:rPr lang="en-GB" sz="2800" dirty="0"/>
              <a:t>add fallback message to it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/>
              <a:t>add poster image to it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/>
              <a:t>set width and height to it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/>
              <a:t>set the video to play in a loop, and to be muted initially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800" dirty="0"/>
              <a:t>2. Try different values of </a:t>
            </a:r>
            <a:r>
              <a:rPr lang="en-GB" dirty="0"/>
              <a:t>`preload` </a:t>
            </a:r>
            <a:r>
              <a:rPr lang="en-GB" sz="2800" dirty="0"/>
              <a:t>attribute, and verify when the video is loaded.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8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5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FF98-F0D3-364D-89C5-78AD976F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4F8A49-CE4F-FF42-9103-74D38BD15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&lt;audio&gt; works just like the video, with some small differences</a:t>
            </a:r>
          </a:p>
          <a:p>
            <a:endParaRPr lang="en-US" dirty="0"/>
          </a:p>
          <a:p>
            <a:r>
              <a:rPr lang="en-US" dirty="0"/>
              <a:t>It does </a:t>
            </a:r>
            <a:r>
              <a:rPr lang="en-US" b="1" dirty="0"/>
              <a:t>not </a:t>
            </a:r>
            <a:r>
              <a:rPr lang="en-US" dirty="0"/>
              <a:t>support </a:t>
            </a:r>
            <a:r>
              <a:rPr lang="en-US" i="1" dirty="0"/>
              <a:t>width </a:t>
            </a:r>
            <a:r>
              <a:rPr lang="en-US" dirty="0"/>
              <a:t>and </a:t>
            </a:r>
            <a:r>
              <a:rPr lang="en-US" i="1" dirty="0"/>
              <a:t>height </a:t>
            </a:r>
            <a:r>
              <a:rPr lang="en-US" dirty="0"/>
              <a:t>attributes</a:t>
            </a:r>
          </a:p>
          <a:p>
            <a:endParaRPr lang="en-US" dirty="0"/>
          </a:p>
          <a:p>
            <a:r>
              <a:rPr lang="en-US" dirty="0"/>
              <a:t>It does </a:t>
            </a:r>
            <a:r>
              <a:rPr lang="en-US" b="1" dirty="0"/>
              <a:t>not </a:t>
            </a:r>
            <a:r>
              <a:rPr lang="en-US" dirty="0"/>
              <a:t>support </a:t>
            </a:r>
            <a:r>
              <a:rPr lang="en-US" i="1" dirty="0"/>
              <a:t>poster </a:t>
            </a:r>
            <a:r>
              <a:rPr lang="en-US" dirty="0"/>
              <a:t>attribute</a:t>
            </a:r>
          </a:p>
          <a:p>
            <a:endParaRPr lang="en-US" dirty="0"/>
          </a:p>
          <a:p>
            <a:r>
              <a:rPr lang="en-US" dirty="0"/>
              <a:t>All other attributes from video are supported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92F0A-9A12-4445-AF0C-C754EDF7BC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BB953-206B-9B42-8636-7AC2286469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BBEC2-7A23-C94A-AC41-FBCEC3EA3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CCBFD-6B11-A241-BA48-E8647E19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295" y="3240881"/>
            <a:ext cx="8633409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86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1200" y="2575074"/>
            <a:ext cx="8229600" cy="6435725"/>
          </a:xfrm>
        </p:spPr>
        <p:txBody>
          <a:bodyPr/>
          <a:lstStyle/>
          <a:p>
            <a:r>
              <a:rPr lang="en-HR" dirty="0"/>
              <a:t>Audio:</a:t>
            </a:r>
            <a:br>
              <a:rPr lang="en-HR" dirty="0"/>
            </a:br>
            <a:r>
              <a:rPr lang="en-GB" dirty="0">
                <a:hlinkClick r:id="rId3"/>
              </a:rPr>
              <a:t>https://github.com/mdn/learning-area/blob/gh-pages/html/multimedia-and-embedding/video-and-audio-content/viper.mp3</a:t>
            </a:r>
            <a:endParaRPr lang="en-GB" dirty="0"/>
          </a:p>
          <a:p>
            <a:endParaRPr lang="en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Include the following audio to your page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endParaRPr lang="en-GB" sz="2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dirty="0"/>
              <a:t>- </a:t>
            </a:r>
            <a:r>
              <a:rPr lang="en-GB" sz="2800" dirty="0"/>
              <a:t>add source to the element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/>
              <a:t>add fallback message to it</a:t>
            </a:r>
            <a:br>
              <a:rPr lang="en-GB" sz="2800" dirty="0"/>
            </a:br>
            <a:r>
              <a:rPr lang="en-GB" dirty="0"/>
              <a:t>- </a:t>
            </a:r>
            <a:r>
              <a:rPr lang="en-GB" sz="2800" dirty="0"/>
              <a:t>add attributes to play the audio initially, and in a loop</a:t>
            </a:r>
          </a:p>
        </p:txBody>
      </p:sp>
    </p:spTree>
    <p:extLst>
      <p:ext uri="{BB962C8B-B14F-4D97-AF65-F5344CB8AC3E}">
        <p14:creationId xmlns:p14="http://schemas.microsoft.com/office/powerpoint/2010/main" val="2469134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embedding technologies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7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0CAD-9F5F-7A4C-98C8-3B061029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embedding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88B6A-9265-B745-8476-F5397384E2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Besides standard approach, there are possibilities to embed a wide variety of content types to webpages.</a:t>
            </a:r>
          </a:p>
          <a:p>
            <a:endParaRPr lang="en-US" dirty="0"/>
          </a:p>
          <a:p>
            <a:r>
              <a:rPr lang="en-US" dirty="0"/>
              <a:t>For this, we can use &lt;iframe&gt;, &lt;embed&gt; and &lt;object&gt; elements.</a:t>
            </a:r>
          </a:p>
          <a:p>
            <a:endParaRPr lang="en-US" dirty="0"/>
          </a:p>
          <a:p>
            <a:r>
              <a:rPr lang="en-US" dirty="0"/>
              <a:t>&lt;iframe&gt; allows us to embed other web pages.</a:t>
            </a:r>
          </a:p>
          <a:p>
            <a:endParaRPr lang="en-US" dirty="0"/>
          </a:p>
          <a:p>
            <a:r>
              <a:rPr lang="en-US" dirty="0"/>
              <a:t>&lt;embed&gt; and &lt;object&gt; allow us to embed different types of files, like PDFs.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48131-7450-3A42-9183-ED14285FD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3EDED-D6A0-7A49-845C-4B548ACD88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89529-BF24-3145-ABC7-550C450484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99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29-FC20-4C48-9DC1-5EFDC884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FA94C-A42C-8449-9682-32801D702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686800" cy="6435725"/>
          </a:xfrm>
        </p:spPr>
        <p:txBody>
          <a:bodyPr/>
          <a:lstStyle/>
          <a:p>
            <a:r>
              <a:rPr lang="en-US" dirty="0"/>
              <a:t>Designed to embed other web documents.</a:t>
            </a:r>
          </a:p>
          <a:p>
            <a:endParaRPr lang="en-US" dirty="0"/>
          </a:p>
          <a:p>
            <a:r>
              <a:rPr lang="en-US" dirty="0"/>
              <a:t>Attributes</a:t>
            </a:r>
          </a:p>
          <a:p>
            <a:r>
              <a:rPr lang="en-US" b="1" dirty="0" err="1"/>
              <a:t>src</a:t>
            </a:r>
            <a:r>
              <a:rPr lang="en-US" dirty="0"/>
              <a:t> – URL of the document to embed</a:t>
            </a:r>
          </a:p>
          <a:p>
            <a:endParaRPr lang="en-US" dirty="0"/>
          </a:p>
          <a:p>
            <a:r>
              <a:rPr lang="en-US" b="1" dirty="0"/>
              <a:t>width</a:t>
            </a:r>
            <a:r>
              <a:rPr lang="en-US" dirty="0"/>
              <a:t>/</a:t>
            </a:r>
            <a:r>
              <a:rPr lang="en-US" b="1" dirty="0"/>
              <a:t>height</a:t>
            </a:r>
            <a:r>
              <a:rPr lang="en-US" dirty="0"/>
              <a:t> – size we want the iframe to have</a:t>
            </a:r>
          </a:p>
          <a:p>
            <a:endParaRPr lang="en-US" dirty="0"/>
          </a:p>
          <a:p>
            <a:r>
              <a:rPr lang="en-US" b="1" dirty="0" err="1"/>
              <a:t>allowfullscreen</a:t>
            </a:r>
            <a:r>
              <a:rPr lang="en-US" dirty="0"/>
              <a:t> – iframe can be placed in </a:t>
            </a:r>
            <a:r>
              <a:rPr lang="en-US" dirty="0" err="1"/>
              <a:t>fullscreen</a:t>
            </a:r>
            <a:r>
              <a:rPr lang="en-US" dirty="0"/>
              <a:t> mode using Fullscreen API</a:t>
            </a:r>
          </a:p>
          <a:p>
            <a:endParaRPr lang="en-US" dirty="0"/>
          </a:p>
          <a:p>
            <a:r>
              <a:rPr lang="en-US" b="1" dirty="0"/>
              <a:t>sandbox</a:t>
            </a:r>
            <a:r>
              <a:rPr lang="en-US" dirty="0"/>
              <a:t> – applies additional security restrictions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0BABD-0553-3546-9AEE-9C8635CC3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86D48-C093-DB4C-9AAD-6F0880004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43954-496C-4745-A211-4EB1AEE02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0D2E3-071E-444F-AFA9-A96A0CF6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403" y="2923381"/>
            <a:ext cx="8065194" cy="44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3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29-FC20-4C48-9DC1-5EFDC884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Iframe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FA94C-A42C-8449-9682-32801D702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686800" cy="6435725"/>
          </a:xfrm>
        </p:spPr>
        <p:txBody>
          <a:bodyPr/>
          <a:lstStyle/>
          <a:p>
            <a:r>
              <a:rPr lang="en-US" b="1" dirty="0"/>
              <a:t>Security concerns</a:t>
            </a:r>
          </a:p>
          <a:p>
            <a:endParaRPr lang="en-US" dirty="0"/>
          </a:p>
          <a:p>
            <a:r>
              <a:rPr lang="en-US" dirty="0"/>
              <a:t>Iframes are common target of hackers</a:t>
            </a:r>
          </a:p>
          <a:p>
            <a:endParaRPr lang="en-US" dirty="0"/>
          </a:p>
          <a:p>
            <a:r>
              <a:rPr lang="en-US" dirty="0"/>
              <a:t>Only embed when necessary</a:t>
            </a:r>
          </a:p>
          <a:p>
            <a:endParaRPr lang="en-US" dirty="0"/>
          </a:p>
          <a:p>
            <a:r>
              <a:rPr lang="en-US" dirty="0"/>
              <a:t>Use HTTPS</a:t>
            </a:r>
          </a:p>
          <a:p>
            <a:endParaRPr lang="en-US" dirty="0"/>
          </a:p>
          <a:p>
            <a:r>
              <a:rPr lang="en-US" dirty="0"/>
              <a:t>Use “sandbox” attribute to restrict as much as possible. </a:t>
            </a:r>
            <a:r>
              <a:rPr lang="en-US" dirty="0">
                <a:hlinkClick r:id="rId2"/>
              </a:rPr>
              <a:t>See more info here.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0BABD-0553-3546-9AEE-9C8635CC3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86D48-C093-DB4C-9AAD-6F0880004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43954-496C-4745-A211-4EB1AEE02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0D2E3-071E-444F-AFA9-A96A0CF6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03" y="2923381"/>
            <a:ext cx="8065194" cy="44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page. After that, go to </a:t>
            </a:r>
            <a:r>
              <a:rPr lang="en-GB" dirty="0">
                <a:hlinkClick r:id="rId2"/>
              </a:rPr>
              <a:t>youtube </a:t>
            </a:r>
            <a:r>
              <a:rPr lang="en-GB" sz="2800" dirty="0"/>
              <a:t>and find a video of your choice. Use the “</a:t>
            </a:r>
            <a:r>
              <a:rPr lang="en-GB" dirty="0"/>
              <a:t>embed” </a:t>
            </a:r>
            <a:r>
              <a:rPr lang="en-GB" sz="2800" dirty="0"/>
              <a:t>option and paste the </a:t>
            </a:r>
            <a:r>
              <a:rPr lang="en-GB" dirty="0"/>
              <a:t>iframe </a:t>
            </a:r>
            <a:r>
              <a:rPr lang="en-GB" sz="2800" dirty="0"/>
              <a:t>to your page.</a:t>
            </a:r>
            <a:br>
              <a:rPr lang="en-GB" sz="2800" dirty="0"/>
            </a:br>
            <a:r>
              <a:rPr lang="en-GB" sz="2800" dirty="0"/>
              <a:t>   </a:t>
            </a:r>
          </a:p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Embed a website of your choice to the same HTML page.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92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0CAD-9F5F-7A4C-98C8-3B061029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and object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88B6A-9265-B745-8476-F5397384E2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Unlike iframe, with those we can embed external content, like PDFs, or flash, videos, images.</a:t>
            </a:r>
          </a:p>
          <a:p>
            <a:endParaRPr lang="en-US" dirty="0"/>
          </a:p>
          <a:p>
            <a:r>
              <a:rPr lang="en-US" dirty="0"/>
              <a:t>Both &lt;embed&gt; and &lt;object&gt; will use the browser’s plugin for displaying the type of the file specified.</a:t>
            </a:r>
          </a:p>
          <a:p>
            <a:endParaRPr lang="en-US" dirty="0"/>
          </a:p>
          <a:p>
            <a:r>
              <a:rPr lang="en-US" dirty="0"/>
              <a:t>This should be used with caution. In most of the cases it is better to link a PDF file, than to embed 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48131-7450-3A42-9183-ED14285FDB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3EDED-D6A0-7A49-845C-4B548ACD88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89529-BF24-3145-ABC7-550C450484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3A4FF-5E88-C44F-A456-C4CD33F6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44" y="2417762"/>
            <a:ext cx="9218956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5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8E0-598A-8447-99DA-54FEE61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2A49-EACA-9A4E-BF9B-AB396B563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F1805-2524-404D-BB31-F5E7D3A66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E9849-AB56-504E-A5A8-0A1FFDDE4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2366CC85-B188-A542-A8DE-0C195ED7E2AD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514350" lvl="0" indent="-514350" defTabSz="914400" fontAlgn="base">
              <a:spcAft>
                <a:spcPct val="0"/>
              </a:spcAft>
              <a:buClr>
                <a:schemeClr val="tx1"/>
              </a:buClr>
              <a:buSzPct val="90000"/>
              <a:buAutoNum type="arabicPeriod"/>
            </a:pPr>
            <a:r>
              <a:rPr lang="en-GB" sz="2800" dirty="0"/>
              <a:t>Create an HTML page. After that, embed the PDF file called “</a:t>
            </a:r>
            <a:r>
              <a:rPr lang="en-GB" dirty="0"/>
              <a:t>awesome-</a:t>
            </a:r>
            <a:r>
              <a:rPr lang="en-GB" dirty="0" err="1"/>
              <a:t>document.pdf</a:t>
            </a:r>
            <a:r>
              <a:rPr lang="en-GB" dirty="0"/>
              <a:t>” </a:t>
            </a:r>
            <a:r>
              <a:rPr lang="en-GB" sz="2800" dirty="0"/>
              <a:t>to the page. Try it out with both &lt;embed&gt; and &lt;object&gt; elements.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21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B5E3-FC36-9C41-A3ED-4B027113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24D87-E119-9B4E-91C8-88880B986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10EA-AA69-C147-910E-8C780A396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0FF9-E5F3-B34C-9750-F255A526B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40CCC02-6C13-204C-BC54-F4112FF8D168}"/>
              </a:ext>
            </a:extLst>
          </p:cNvPr>
          <p:cNvSpPr txBox="1"/>
          <p:nvPr/>
        </p:nvSpPr>
        <p:spPr>
          <a:xfrm>
            <a:off x="457066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2"/>
              </a:rPr>
              <a:t>https://developer.mozilla.org/en-US/docs/Learn/HTML/Multimedia_and_embedding/Images_in_HTML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4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3"/>
              </a:rPr>
              <a:t>https://developer.mozilla.org/en-US/docs/Learn/HTML/Multimedia_and_embedding/Responsive_images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4"/>
              </a:rPr>
              <a:t>https://developer.mozilla.org/en-US/docs/Learn/HTML/Multimedia_and_embedding/Video_and_audio_content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5"/>
              </a:rPr>
              <a:t>https://developer.mozilla.org/en-US/docs/Learn/HTML/Multimedia_and_embedding/Other_embedding_technologies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153FAC0-0876-1041-9C28-E37A7B87E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A270E-43C2-C842-86B2-3F7D01A7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HTML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CD691-E208-0B4B-B860-7E9D99A5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the old days, the Web was just about the text.</a:t>
            </a:r>
          </a:p>
          <a:p>
            <a:endParaRPr lang="en-US" dirty="0"/>
          </a:p>
          <a:p>
            <a:r>
              <a:rPr lang="en-US" dirty="0"/>
              <a:t>Luckily, there are possibilities to embed images (and other types of content) to web pages nowadays.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CE91A3-C904-CD40-B1E0-94DB94AD4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82196-66D2-4D4A-A6D1-A4EA8EF0E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7AF7-2689-FA42-8964-2E196252D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251F42-F4C3-CA4E-941C-20F87A37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2890837"/>
            <a:ext cx="61468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14C1D-6A2F-A947-9BA3-A082B9030B5F}"/>
              </a:ext>
            </a:extLst>
          </p:cNvPr>
          <p:cNvSpPr txBox="1"/>
          <p:nvPr/>
        </p:nvSpPr>
        <p:spPr>
          <a:xfrm>
            <a:off x="9601200" y="8766301"/>
            <a:ext cx="590546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Source: http://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www.agocg.ac.uk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/reports/</a:t>
            </a:r>
            <a:r>
              <a:rPr lang="en-US" sz="1400" dirty="0" err="1">
                <a:latin typeface="IBM Plex Sans" charset="0"/>
                <a:ea typeface="IBM Plex Sans" charset="0"/>
                <a:cs typeface="IBM Plex Sans" charset="0"/>
              </a:rPr>
              <a:t>mmedia</a:t>
            </a:r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/handbook/hndbk3.htm</a:t>
            </a:r>
          </a:p>
        </p:txBody>
      </p:sp>
    </p:spTree>
    <p:extLst>
      <p:ext uri="{BB962C8B-B14F-4D97-AF65-F5344CB8AC3E}">
        <p14:creationId xmlns:p14="http://schemas.microsoft.com/office/powerpoint/2010/main" val="164571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E51-E110-5740-9541-07D9C6A9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1AC0-7D6A-6B4D-A271-012AEAABA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is an ”empty” element (no text content or closing tag)</a:t>
            </a:r>
          </a:p>
          <a:p>
            <a:endParaRPr lang="en-US" dirty="0"/>
          </a:p>
          <a:p>
            <a:r>
              <a:rPr lang="en-US" dirty="0"/>
              <a:t>Requires “</a:t>
            </a:r>
            <a:r>
              <a:rPr lang="en-US" dirty="0" err="1"/>
              <a:t>src</a:t>
            </a:r>
            <a:r>
              <a:rPr lang="en-US" dirty="0"/>
              <a:t>” attributes, as it contains path to the image we want to embed.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9317D-2DDC-9A4D-80CE-7696C352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B61E6-C2D8-7144-9C97-0BFB32933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0E4-75E6-F24D-AE84-AAA854CA7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3AF90-0044-D942-8F7C-38564ED3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60" y="3149094"/>
            <a:ext cx="8768279" cy="39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3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EE51-E110-5740-9541-07D9C6A9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1AC0-7D6A-6B4D-A271-012AEAABA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Filenames should be descriptive, as they are used by search engines for better SEO results.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is also called “replaced element” – an element which content and size are defined by an external resource.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Read more about replaced elements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9317D-2DDC-9A4D-80CE-7696C352E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B61E6-C2D8-7144-9C97-0BFB32933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220E4-75E6-F24D-AE84-AAA854CA7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3AF90-0044-D942-8F7C-38564ED3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60" y="3149094"/>
            <a:ext cx="8768279" cy="39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DC67-0CE8-6543-A3DC-CA36B6DA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C647-E660-2C4F-A9B3-2EE508BF6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Source</a:t>
            </a:r>
          </a:p>
          <a:p>
            <a:endParaRPr lang="en-US" dirty="0"/>
          </a:p>
          <a:p>
            <a:r>
              <a:rPr lang="en-US" dirty="0"/>
              <a:t>Mandatory attribute which holds the actual location of the image.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2E42B-5700-9B4E-9A33-E6058050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25FA4-98E9-EA43-B4E6-DC18EC361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D225-33E9-6744-90FC-61D9138DC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2C4D-4B35-8646-AAA8-86D99C94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064" y="3435238"/>
            <a:ext cx="5022275" cy="17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5342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28656</TotalTime>
  <Words>2686</Words>
  <Application>Microsoft Macintosh PowerPoint</Application>
  <PresentationFormat>Custom</PresentationFormat>
  <Paragraphs>392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.AppleSystemUIFont</vt:lpstr>
      <vt:lpstr>Arial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Multimedia in HTML 05.07.2021.</vt:lpstr>
      <vt:lpstr>Agenda</vt:lpstr>
      <vt:lpstr>Recap of Friday Exercise</vt:lpstr>
      <vt:lpstr>Friday exercise</vt:lpstr>
      <vt:lpstr>Images in HTML</vt:lpstr>
      <vt:lpstr>Images in HTML</vt:lpstr>
      <vt:lpstr>Images in HTML</vt:lpstr>
      <vt:lpstr>Images in HTML</vt:lpstr>
      <vt:lpstr>Attributes</vt:lpstr>
      <vt:lpstr>Attributes</vt:lpstr>
      <vt:lpstr>Attributes</vt:lpstr>
      <vt:lpstr>Attributes</vt:lpstr>
      <vt:lpstr>Attributes</vt:lpstr>
      <vt:lpstr>Exercises</vt:lpstr>
      <vt:lpstr>Figures and captions</vt:lpstr>
      <vt:lpstr>Figures and captions</vt:lpstr>
      <vt:lpstr>Figures and captions</vt:lpstr>
      <vt:lpstr>Exercises</vt:lpstr>
      <vt:lpstr>Responsive images</vt:lpstr>
      <vt:lpstr>Responsive images</vt:lpstr>
      <vt:lpstr>Responsive images</vt:lpstr>
      <vt:lpstr>Resolution switching</vt:lpstr>
      <vt:lpstr>Resolution switching</vt:lpstr>
      <vt:lpstr>Resolution switching</vt:lpstr>
      <vt:lpstr>Resolution switching</vt:lpstr>
      <vt:lpstr>Resolution switching</vt:lpstr>
      <vt:lpstr>Exercise</vt:lpstr>
      <vt:lpstr>Resolution switching</vt:lpstr>
      <vt:lpstr>Art direction</vt:lpstr>
      <vt:lpstr>Art direction</vt:lpstr>
      <vt:lpstr>Art direction</vt:lpstr>
      <vt:lpstr>Art direction</vt:lpstr>
      <vt:lpstr>Exercises</vt:lpstr>
      <vt:lpstr>Audio and Video</vt:lpstr>
      <vt:lpstr>Audio and Video</vt:lpstr>
      <vt:lpstr>Video</vt:lpstr>
      <vt:lpstr>Video</vt:lpstr>
      <vt:lpstr>Video formats</vt:lpstr>
      <vt:lpstr>Video attributes</vt:lpstr>
      <vt:lpstr>Exercises</vt:lpstr>
      <vt:lpstr>Audio</vt:lpstr>
      <vt:lpstr>Audio</vt:lpstr>
      <vt:lpstr>Exercises</vt:lpstr>
      <vt:lpstr>Other embedding technologies</vt:lpstr>
      <vt:lpstr>Other embedding technologies</vt:lpstr>
      <vt:lpstr>Iframe</vt:lpstr>
      <vt:lpstr>Iframe</vt:lpstr>
      <vt:lpstr>Exercises</vt:lpstr>
      <vt:lpstr>Embed and object</vt:lpstr>
      <vt:lpstr>Exercises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Mario Perokovic - ecxio</cp:lastModifiedBy>
  <cp:revision>96</cp:revision>
  <cp:lastPrinted>2019-11-28T09:46:16Z</cp:lastPrinted>
  <dcterms:created xsi:type="dcterms:W3CDTF">2021-04-20T12:14:04Z</dcterms:created>
  <dcterms:modified xsi:type="dcterms:W3CDTF">2021-07-05T13:25:42Z</dcterms:modified>
</cp:coreProperties>
</file>